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  <p:sldMasterId id="2147483701" r:id="rId5"/>
  </p:sldMasterIdLst>
  <p:sldIdLst>
    <p:sldId id="281" r:id="rId6"/>
    <p:sldId id="262" r:id="rId7"/>
    <p:sldId id="326" r:id="rId8"/>
    <p:sldId id="323" r:id="rId9"/>
    <p:sldId id="334" r:id="rId10"/>
    <p:sldId id="298" r:id="rId11"/>
    <p:sldId id="329" r:id="rId12"/>
    <p:sldId id="333" r:id="rId13"/>
    <p:sldId id="322" r:id="rId14"/>
    <p:sldId id="290" r:id="rId15"/>
    <p:sldId id="332" r:id="rId16"/>
    <p:sldId id="324" r:id="rId17"/>
    <p:sldId id="296" r:id="rId18"/>
    <p:sldId id="327" r:id="rId19"/>
    <p:sldId id="325" r:id="rId20"/>
    <p:sldId id="261" r:id="rId2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>
        <p:scale>
          <a:sx n="110" d="100"/>
          <a:sy n="110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F99E92-F030-49FA-BC83-E8753717D493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6DE3CE-70EE-488E-B26D-180744341828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/>
            <a:t>Vanessa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/>
            <a:t>Lacer</a:t>
          </a:r>
          <a:endParaRPr lang="en-US" sz="1800" dirty="0"/>
        </a:p>
      </dgm:t>
    </dgm:pt>
    <dgm:pt modelId="{5E7A8DDE-5CBF-4213-96CD-3FAC92BEB103}" type="parTrans" cxnId="{2DCF8726-6A98-4E8A-838C-BC4CA04284D7}">
      <dgm:prSet/>
      <dgm:spPr/>
      <dgm:t>
        <a:bodyPr/>
        <a:lstStyle/>
        <a:p>
          <a:endParaRPr lang="en-US"/>
        </a:p>
      </dgm:t>
    </dgm:pt>
    <dgm:pt modelId="{9F402AE8-4A22-40D3-89A5-476524F6332F}" type="sibTrans" cxnId="{2DCF8726-6A98-4E8A-838C-BC4CA04284D7}">
      <dgm:prSet/>
      <dgm:spPr/>
      <dgm:t>
        <a:bodyPr/>
        <a:lstStyle/>
        <a:p>
          <a:endParaRPr lang="en-US"/>
        </a:p>
      </dgm:t>
    </dgm:pt>
    <dgm:pt modelId="{C7E7F511-B841-46D9-B6C8-C37B365B1BF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Planning Director</a:t>
          </a:r>
          <a:endParaRPr lang="en-US" sz="1800" dirty="0"/>
        </a:p>
      </dgm:t>
    </dgm:pt>
    <dgm:pt modelId="{EB1CF8FF-FB15-4EB7-80F3-DE755DEF1B00}" type="parTrans" cxnId="{53A00482-078E-496D-979F-737E6004A65B}">
      <dgm:prSet/>
      <dgm:spPr/>
      <dgm:t>
        <a:bodyPr/>
        <a:lstStyle/>
        <a:p>
          <a:endParaRPr lang="en-US"/>
        </a:p>
      </dgm:t>
    </dgm:pt>
    <dgm:pt modelId="{AAC4998F-46A3-463F-ABCB-F11C41C36269}" type="sibTrans" cxnId="{53A00482-078E-496D-979F-737E6004A65B}">
      <dgm:prSet/>
      <dgm:spPr/>
      <dgm:t>
        <a:bodyPr/>
        <a:lstStyle/>
        <a:p>
          <a:endParaRPr lang="en-US"/>
        </a:p>
      </dgm:t>
    </dgm:pt>
    <dgm:pt modelId="{51ABBA63-3EF4-432A-86F3-EFED7FDB891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vlacer@rtcwashoe.com</a:t>
          </a:r>
        </a:p>
      </dgm:t>
    </dgm:pt>
    <dgm:pt modelId="{93F3D9C4-D5AB-4A96-9F91-D026C52B91F5}" type="parTrans" cxnId="{48CA0076-7FAB-4ED8-B79C-785A0E0B7F69}">
      <dgm:prSet/>
      <dgm:spPr/>
      <dgm:t>
        <a:bodyPr/>
        <a:lstStyle/>
        <a:p>
          <a:endParaRPr lang="en-US"/>
        </a:p>
      </dgm:t>
    </dgm:pt>
    <dgm:pt modelId="{6A8F37CF-72C7-4F2F-B960-E9C490AEC4F4}" type="sibTrans" cxnId="{48CA0076-7FAB-4ED8-B79C-785A0E0B7F69}">
      <dgm:prSet/>
      <dgm:spPr/>
      <dgm:t>
        <a:bodyPr/>
        <a:lstStyle/>
        <a:p>
          <a:endParaRPr lang="en-US"/>
        </a:p>
      </dgm:t>
    </dgm:pt>
    <dgm:pt modelId="{0D38EA45-9A12-4E6E-AAB0-9B410865D64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775-335-1901</a:t>
          </a:r>
        </a:p>
      </dgm:t>
    </dgm:pt>
    <dgm:pt modelId="{247B44E5-E612-4BDC-834C-7C5524DBFEED}" type="parTrans" cxnId="{E36613F8-9CE9-435D-9607-77B9C36B7EAB}">
      <dgm:prSet/>
      <dgm:spPr/>
      <dgm:t>
        <a:bodyPr/>
        <a:lstStyle/>
        <a:p>
          <a:endParaRPr lang="en-US"/>
        </a:p>
      </dgm:t>
    </dgm:pt>
    <dgm:pt modelId="{7BF15BED-FC92-4A19-BB24-52413965ED86}" type="sibTrans" cxnId="{E36613F8-9CE9-435D-9607-77B9C36B7EAB}">
      <dgm:prSet/>
      <dgm:spPr/>
      <dgm:t>
        <a:bodyPr/>
        <a:lstStyle/>
        <a:p>
          <a:endParaRPr lang="en-US"/>
        </a:p>
      </dgm:t>
    </dgm:pt>
    <dgm:pt modelId="{359515D9-EF19-47ED-9D08-F054F44BCABE}" type="pres">
      <dgm:prSet presAssocID="{B6F99E92-F030-49FA-BC83-E8753717D493}" presName="root" presStyleCnt="0">
        <dgm:presLayoutVars>
          <dgm:dir/>
          <dgm:resizeHandles val="exact"/>
        </dgm:presLayoutVars>
      </dgm:prSet>
      <dgm:spPr/>
    </dgm:pt>
    <dgm:pt modelId="{43DA3B54-C729-4BAB-B0F5-40FF296C2AFF}" type="pres">
      <dgm:prSet presAssocID="{A56DE3CE-70EE-488E-B26D-180744341828}" presName="compNode" presStyleCnt="0"/>
      <dgm:spPr/>
    </dgm:pt>
    <dgm:pt modelId="{3BFEEFC2-8AB9-4386-9EBE-13FDFB9DAFDD}" type="pres">
      <dgm:prSet presAssocID="{A56DE3CE-70EE-488E-B26D-18074434182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8ACDFD06-CC84-48DC-804B-39C85AB76DD7}" type="pres">
      <dgm:prSet presAssocID="{A56DE3CE-70EE-488E-B26D-180744341828}" presName="spaceRect" presStyleCnt="0"/>
      <dgm:spPr/>
    </dgm:pt>
    <dgm:pt modelId="{9D72E03C-3D85-40B5-A6FB-B4700382E139}" type="pres">
      <dgm:prSet presAssocID="{A56DE3CE-70EE-488E-B26D-180744341828}" presName="textRect" presStyleLbl="revTx" presStyleIdx="0" presStyleCnt="4">
        <dgm:presLayoutVars>
          <dgm:chMax val="1"/>
          <dgm:chPref val="1"/>
        </dgm:presLayoutVars>
      </dgm:prSet>
      <dgm:spPr/>
    </dgm:pt>
    <dgm:pt modelId="{D02367A4-838A-4E00-BA24-CB7FB3AAD78C}" type="pres">
      <dgm:prSet presAssocID="{9F402AE8-4A22-40D3-89A5-476524F6332F}" presName="sibTrans" presStyleCnt="0"/>
      <dgm:spPr/>
    </dgm:pt>
    <dgm:pt modelId="{8C864CEB-BC9A-4590-BF15-5A5F84FC7806}" type="pres">
      <dgm:prSet presAssocID="{C7E7F511-B841-46D9-B6C8-C37B365B1BF6}" presName="compNode" presStyleCnt="0"/>
      <dgm:spPr/>
    </dgm:pt>
    <dgm:pt modelId="{63A3AD0F-BAC8-4324-8CCD-8283509CF433}" type="pres">
      <dgm:prSet presAssocID="{C7E7F511-B841-46D9-B6C8-C37B365B1BF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BA9027C8-BE02-4691-86EE-7214E1D6DB84}" type="pres">
      <dgm:prSet presAssocID="{C7E7F511-B841-46D9-B6C8-C37B365B1BF6}" presName="spaceRect" presStyleCnt="0"/>
      <dgm:spPr/>
    </dgm:pt>
    <dgm:pt modelId="{568F8729-3412-4D18-B807-C8967C6DD521}" type="pres">
      <dgm:prSet presAssocID="{C7E7F511-B841-46D9-B6C8-C37B365B1BF6}" presName="textRect" presStyleLbl="revTx" presStyleIdx="1" presStyleCnt="4">
        <dgm:presLayoutVars>
          <dgm:chMax val="1"/>
          <dgm:chPref val="1"/>
        </dgm:presLayoutVars>
      </dgm:prSet>
      <dgm:spPr/>
    </dgm:pt>
    <dgm:pt modelId="{48E59712-14AE-4A9B-8940-909374E3FDEB}" type="pres">
      <dgm:prSet presAssocID="{AAC4998F-46A3-463F-ABCB-F11C41C36269}" presName="sibTrans" presStyleCnt="0"/>
      <dgm:spPr/>
    </dgm:pt>
    <dgm:pt modelId="{A04CCE9C-E557-439A-8D6F-C873C192B219}" type="pres">
      <dgm:prSet presAssocID="{51ABBA63-3EF4-432A-86F3-EFED7FDB8914}" presName="compNode" presStyleCnt="0"/>
      <dgm:spPr/>
    </dgm:pt>
    <dgm:pt modelId="{6037DE67-2498-4EB5-A2DB-C56AD118CBB8}" type="pres">
      <dgm:prSet presAssocID="{51ABBA63-3EF4-432A-86F3-EFED7FDB891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8E611BDB-A651-416E-82CA-79C9DF03A365}" type="pres">
      <dgm:prSet presAssocID="{51ABBA63-3EF4-432A-86F3-EFED7FDB8914}" presName="spaceRect" presStyleCnt="0"/>
      <dgm:spPr/>
    </dgm:pt>
    <dgm:pt modelId="{FB54463C-5EB2-4923-8114-CB333A1B8FBB}" type="pres">
      <dgm:prSet presAssocID="{51ABBA63-3EF4-432A-86F3-EFED7FDB8914}" presName="textRect" presStyleLbl="revTx" presStyleIdx="2" presStyleCnt="4" custScaleX="175827">
        <dgm:presLayoutVars>
          <dgm:chMax val="1"/>
          <dgm:chPref val="1"/>
        </dgm:presLayoutVars>
      </dgm:prSet>
      <dgm:spPr/>
    </dgm:pt>
    <dgm:pt modelId="{EAA51F71-45BE-42FB-87B9-6BD528B9E2F6}" type="pres">
      <dgm:prSet presAssocID="{6A8F37CF-72C7-4F2F-B960-E9C490AEC4F4}" presName="sibTrans" presStyleCnt="0"/>
      <dgm:spPr/>
    </dgm:pt>
    <dgm:pt modelId="{CE935EDA-279A-4668-B1A0-5FB819F1A4F5}" type="pres">
      <dgm:prSet presAssocID="{0D38EA45-9A12-4E6E-AAB0-9B410865D64A}" presName="compNode" presStyleCnt="0"/>
      <dgm:spPr/>
    </dgm:pt>
    <dgm:pt modelId="{8844BD78-420E-441D-9976-8C161DA19C97}" type="pres">
      <dgm:prSet presAssocID="{0D38EA45-9A12-4E6E-AAB0-9B410865D64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EFBB110B-0A43-4FF1-B90B-478AAE87EB04}" type="pres">
      <dgm:prSet presAssocID="{0D38EA45-9A12-4E6E-AAB0-9B410865D64A}" presName="spaceRect" presStyleCnt="0"/>
      <dgm:spPr/>
    </dgm:pt>
    <dgm:pt modelId="{311A2E97-CD44-4E76-815C-0AD4F3C78038}" type="pres">
      <dgm:prSet presAssocID="{0D38EA45-9A12-4E6E-AAB0-9B410865D64A}" presName="textRect" presStyleLbl="revTx" presStyleIdx="3" presStyleCnt="4" custScaleX="134142">
        <dgm:presLayoutVars>
          <dgm:chMax val="1"/>
          <dgm:chPref val="1"/>
        </dgm:presLayoutVars>
      </dgm:prSet>
      <dgm:spPr/>
    </dgm:pt>
  </dgm:ptLst>
  <dgm:cxnLst>
    <dgm:cxn modelId="{A1D51A14-95C6-4B21-9153-9AFE78872953}" type="presOf" srcId="{B6F99E92-F030-49FA-BC83-E8753717D493}" destId="{359515D9-EF19-47ED-9D08-F054F44BCABE}" srcOrd="0" destOrd="0" presId="urn:microsoft.com/office/officeart/2018/2/layout/IconLabelList"/>
    <dgm:cxn modelId="{2DCF8726-6A98-4E8A-838C-BC4CA04284D7}" srcId="{B6F99E92-F030-49FA-BC83-E8753717D493}" destId="{A56DE3CE-70EE-488E-B26D-180744341828}" srcOrd="0" destOrd="0" parTransId="{5E7A8DDE-5CBF-4213-96CD-3FAC92BEB103}" sibTransId="{9F402AE8-4A22-40D3-89A5-476524F6332F}"/>
    <dgm:cxn modelId="{FC6C5231-13FE-4918-9802-911E9711D139}" type="presOf" srcId="{C7E7F511-B841-46D9-B6C8-C37B365B1BF6}" destId="{568F8729-3412-4D18-B807-C8967C6DD521}" srcOrd="0" destOrd="0" presId="urn:microsoft.com/office/officeart/2018/2/layout/IconLabelList"/>
    <dgm:cxn modelId="{48CA0076-7FAB-4ED8-B79C-785A0E0B7F69}" srcId="{B6F99E92-F030-49FA-BC83-E8753717D493}" destId="{51ABBA63-3EF4-432A-86F3-EFED7FDB8914}" srcOrd="2" destOrd="0" parTransId="{93F3D9C4-D5AB-4A96-9F91-D026C52B91F5}" sibTransId="{6A8F37CF-72C7-4F2F-B960-E9C490AEC4F4}"/>
    <dgm:cxn modelId="{53A00482-078E-496D-979F-737E6004A65B}" srcId="{B6F99E92-F030-49FA-BC83-E8753717D493}" destId="{C7E7F511-B841-46D9-B6C8-C37B365B1BF6}" srcOrd="1" destOrd="0" parTransId="{EB1CF8FF-FB15-4EB7-80F3-DE755DEF1B00}" sibTransId="{AAC4998F-46A3-463F-ABCB-F11C41C36269}"/>
    <dgm:cxn modelId="{93FF5890-EB2F-4898-812D-56AD268D2342}" type="presOf" srcId="{0D38EA45-9A12-4E6E-AAB0-9B410865D64A}" destId="{311A2E97-CD44-4E76-815C-0AD4F3C78038}" srcOrd="0" destOrd="0" presId="urn:microsoft.com/office/officeart/2018/2/layout/IconLabelList"/>
    <dgm:cxn modelId="{065F7CB7-F86F-4993-8825-EACD44052D1C}" type="presOf" srcId="{51ABBA63-3EF4-432A-86F3-EFED7FDB8914}" destId="{FB54463C-5EB2-4923-8114-CB333A1B8FBB}" srcOrd="0" destOrd="0" presId="urn:microsoft.com/office/officeart/2018/2/layout/IconLabelList"/>
    <dgm:cxn modelId="{ED830AE9-16AF-452F-AC72-51A2C6B98F34}" type="presOf" srcId="{A56DE3CE-70EE-488E-B26D-180744341828}" destId="{9D72E03C-3D85-40B5-A6FB-B4700382E139}" srcOrd="0" destOrd="0" presId="urn:microsoft.com/office/officeart/2018/2/layout/IconLabelList"/>
    <dgm:cxn modelId="{E36613F8-9CE9-435D-9607-77B9C36B7EAB}" srcId="{B6F99E92-F030-49FA-BC83-E8753717D493}" destId="{0D38EA45-9A12-4E6E-AAB0-9B410865D64A}" srcOrd="3" destOrd="0" parTransId="{247B44E5-E612-4BDC-834C-7C5524DBFEED}" sibTransId="{7BF15BED-FC92-4A19-BB24-52413965ED86}"/>
    <dgm:cxn modelId="{A133EE72-56F1-4CDD-AA60-536084C0713B}" type="presParOf" srcId="{359515D9-EF19-47ED-9D08-F054F44BCABE}" destId="{43DA3B54-C729-4BAB-B0F5-40FF296C2AFF}" srcOrd="0" destOrd="0" presId="urn:microsoft.com/office/officeart/2018/2/layout/IconLabelList"/>
    <dgm:cxn modelId="{21427C38-9CD3-4701-B1C8-DE2D2EE52CC5}" type="presParOf" srcId="{43DA3B54-C729-4BAB-B0F5-40FF296C2AFF}" destId="{3BFEEFC2-8AB9-4386-9EBE-13FDFB9DAFDD}" srcOrd="0" destOrd="0" presId="urn:microsoft.com/office/officeart/2018/2/layout/IconLabelList"/>
    <dgm:cxn modelId="{2202F6BC-C872-48E2-A9C1-FD84D941E7C2}" type="presParOf" srcId="{43DA3B54-C729-4BAB-B0F5-40FF296C2AFF}" destId="{8ACDFD06-CC84-48DC-804B-39C85AB76DD7}" srcOrd="1" destOrd="0" presId="urn:microsoft.com/office/officeart/2018/2/layout/IconLabelList"/>
    <dgm:cxn modelId="{1A28F9A3-FFA8-4B51-BD87-B17EA29F8573}" type="presParOf" srcId="{43DA3B54-C729-4BAB-B0F5-40FF296C2AFF}" destId="{9D72E03C-3D85-40B5-A6FB-B4700382E139}" srcOrd="2" destOrd="0" presId="urn:microsoft.com/office/officeart/2018/2/layout/IconLabelList"/>
    <dgm:cxn modelId="{4BF2ADC0-291D-4CFC-B669-246C63BFFF48}" type="presParOf" srcId="{359515D9-EF19-47ED-9D08-F054F44BCABE}" destId="{D02367A4-838A-4E00-BA24-CB7FB3AAD78C}" srcOrd="1" destOrd="0" presId="urn:microsoft.com/office/officeart/2018/2/layout/IconLabelList"/>
    <dgm:cxn modelId="{FCFA1792-4B6F-4096-9D63-47729FC54D4A}" type="presParOf" srcId="{359515D9-EF19-47ED-9D08-F054F44BCABE}" destId="{8C864CEB-BC9A-4590-BF15-5A5F84FC7806}" srcOrd="2" destOrd="0" presId="urn:microsoft.com/office/officeart/2018/2/layout/IconLabelList"/>
    <dgm:cxn modelId="{F70A42B0-62F7-4289-B1A2-3342180B0F82}" type="presParOf" srcId="{8C864CEB-BC9A-4590-BF15-5A5F84FC7806}" destId="{63A3AD0F-BAC8-4324-8CCD-8283509CF433}" srcOrd="0" destOrd="0" presId="urn:microsoft.com/office/officeart/2018/2/layout/IconLabelList"/>
    <dgm:cxn modelId="{DAA73DD3-496B-4C97-8072-E3A5EA2DCEF4}" type="presParOf" srcId="{8C864CEB-BC9A-4590-BF15-5A5F84FC7806}" destId="{BA9027C8-BE02-4691-86EE-7214E1D6DB84}" srcOrd="1" destOrd="0" presId="urn:microsoft.com/office/officeart/2018/2/layout/IconLabelList"/>
    <dgm:cxn modelId="{9DD12FD6-4586-47EE-B949-BAABAD1EEF58}" type="presParOf" srcId="{8C864CEB-BC9A-4590-BF15-5A5F84FC7806}" destId="{568F8729-3412-4D18-B807-C8967C6DD521}" srcOrd="2" destOrd="0" presId="urn:microsoft.com/office/officeart/2018/2/layout/IconLabelList"/>
    <dgm:cxn modelId="{F8DF48FC-D80D-4343-A175-8A2CDFCDB7C8}" type="presParOf" srcId="{359515D9-EF19-47ED-9D08-F054F44BCABE}" destId="{48E59712-14AE-4A9B-8940-909374E3FDEB}" srcOrd="3" destOrd="0" presId="urn:microsoft.com/office/officeart/2018/2/layout/IconLabelList"/>
    <dgm:cxn modelId="{D30D34C4-7263-4A39-A6FE-0EAB2113C65F}" type="presParOf" srcId="{359515D9-EF19-47ED-9D08-F054F44BCABE}" destId="{A04CCE9C-E557-439A-8D6F-C873C192B219}" srcOrd="4" destOrd="0" presId="urn:microsoft.com/office/officeart/2018/2/layout/IconLabelList"/>
    <dgm:cxn modelId="{B0778AD8-9435-44C0-89F1-50515CAFD97D}" type="presParOf" srcId="{A04CCE9C-E557-439A-8D6F-C873C192B219}" destId="{6037DE67-2498-4EB5-A2DB-C56AD118CBB8}" srcOrd="0" destOrd="0" presId="urn:microsoft.com/office/officeart/2018/2/layout/IconLabelList"/>
    <dgm:cxn modelId="{68E6A05C-FD06-4D79-BE1C-2BEA86191DD7}" type="presParOf" srcId="{A04CCE9C-E557-439A-8D6F-C873C192B219}" destId="{8E611BDB-A651-416E-82CA-79C9DF03A365}" srcOrd="1" destOrd="0" presId="urn:microsoft.com/office/officeart/2018/2/layout/IconLabelList"/>
    <dgm:cxn modelId="{96DFFD06-7125-4C8E-BAB7-B06BF6A2DB21}" type="presParOf" srcId="{A04CCE9C-E557-439A-8D6F-C873C192B219}" destId="{FB54463C-5EB2-4923-8114-CB333A1B8FBB}" srcOrd="2" destOrd="0" presId="urn:microsoft.com/office/officeart/2018/2/layout/IconLabelList"/>
    <dgm:cxn modelId="{A4A1740C-53C0-44DC-BAAD-0BC59F927AF7}" type="presParOf" srcId="{359515D9-EF19-47ED-9D08-F054F44BCABE}" destId="{EAA51F71-45BE-42FB-87B9-6BD528B9E2F6}" srcOrd="5" destOrd="0" presId="urn:microsoft.com/office/officeart/2018/2/layout/IconLabelList"/>
    <dgm:cxn modelId="{C4A4A838-4C15-4171-A4B0-AC5998B3CA99}" type="presParOf" srcId="{359515D9-EF19-47ED-9D08-F054F44BCABE}" destId="{CE935EDA-279A-4668-B1A0-5FB819F1A4F5}" srcOrd="6" destOrd="0" presId="urn:microsoft.com/office/officeart/2018/2/layout/IconLabelList"/>
    <dgm:cxn modelId="{D78B5166-38E2-4392-99C2-FF4C1D342AD7}" type="presParOf" srcId="{CE935EDA-279A-4668-B1A0-5FB819F1A4F5}" destId="{8844BD78-420E-441D-9976-8C161DA19C97}" srcOrd="0" destOrd="0" presId="urn:microsoft.com/office/officeart/2018/2/layout/IconLabelList"/>
    <dgm:cxn modelId="{277D8A9C-8BC5-496A-BA48-73D1FAD7D123}" type="presParOf" srcId="{CE935EDA-279A-4668-B1A0-5FB819F1A4F5}" destId="{EFBB110B-0A43-4FF1-B90B-478AAE87EB04}" srcOrd="1" destOrd="0" presId="urn:microsoft.com/office/officeart/2018/2/layout/IconLabelList"/>
    <dgm:cxn modelId="{DF6F7861-BAB0-4B7D-B138-A362E1DC5C36}" type="presParOf" srcId="{CE935EDA-279A-4668-B1A0-5FB819F1A4F5}" destId="{311A2E97-CD44-4E76-815C-0AD4F3C7803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EEFC2-8AB9-4386-9EBE-13FDFB9DAFDD}">
      <dsp:nvSpPr>
        <dsp:cNvPr id="0" name=""/>
        <dsp:cNvSpPr/>
      </dsp:nvSpPr>
      <dsp:spPr>
        <a:xfrm>
          <a:off x="536898" y="280937"/>
          <a:ext cx="744345" cy="7443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2E03C-3D85-40B5-A6FB-B4700382E139}">
      <dsp:nvSpPr>
        <dsp:cNvPr id="0" name=""/>
        <dsp:cNvSpPr/>
      </dsp:nvSpPr>
      <dsp:spPr>
        <a:xfrm>
          <a:off x="82020" y="1273413"/>
          <a:ext cx="1654101" cy="66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Vanessa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Lacer</a:t>
          </a:r>
          <a:endParaRPr lang="en-US" sz="1800" kern="1200" dirty="0"/>
        </a:p>
      </dsp:txBody>
      <dsp:txXfrm>
        <a:off x="82020" y="1273413"/>
        <a:ext cx="1654101" cy="661640"/>
      </dsp:txXfrm>
    </dsp:sp>
    <dsp:sp modelId="{63A3AD0F-BAC8-4324-8CCD-8283509CF433}">
      <dsp:nvSpPr>
        <dsp:cNvPr id="0" name=""/>
        <dsp:cNvSpPr/>
      </dsp:nvSpPr>
      <dsp:spPr>
        <a:xfrm>
          <a:off x="2480468" y="280937"/>
          <a:ext cx="744345" cy="7443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F8729-3412-4D18-B807-C8967C6DD521}">
      <dsp:nvSpPr>
        <dsp:cNvPr id="0" name=""/>
        <dsp:cNvSpPr/>
      </dsp:nvSpPr>
      <dsp:spPr>
        <a:xfrm>
          <a:off x="2025590" y="1273413"/>
          <a:ext cx="1654101" cy="66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Planning Director</a:t>
          </a:r>
          <a:endParaRPr lang="en-US" sz="1800" kern="1200" dirty="0"/>
        </a:p>
      </dsp:txBody>
      <dsp:txXfrm>
        <a:off x="2025590" y="1273413"/>
        <a:ext cx="1654101" cy="661640"/>
      </dsp:txXfrm>
    </dsp:sp>
    <dsp:sp modelId="{6037DE67-2498-4EB5-A2DB-C56AD118CBB8}">
      <dsp:nvSpPr>
        <dsp:cNvPr id="0" name=""/>
        <dsp:cNvSpPr/>
      </dsp:nvSpPr>
      <dsp:spPr>
        <a:xfrm>
          <a:off x="5051165" y="280937"/>
          <a:ext cx="744345" cy="7443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4463C-5EB2-4923-8114-CB333A1B8FBB}">
      <dsp:nvSpPr>
        <dsp:cNvPr id="0" name=""/>
        <dsp:cNvSpPr/>
      </dsp:nvSpPr>
      <dsp:spPr>
        <a:xfrm>
          <a:off x="3969159" y="1273413"/>
          <a:ext cx="2908357" cy="66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vlacer@rtcwashoe.com</a:t>
          </a:r>
        </a:p>
      </dsp:txBody>
      <dsp:txXfrm>
        <a:off x="3969159" y="1273413"/>
        <a:ext cx="2908357" cy="661640"/>
      </dsp:txXfrm>
    </dsp:sp>
    <dsp:sp modelId="{8844BD78-420E-441D-9976-8C161DA19C97}">
      <dsp:nvSpPr>
        <dsp:cNvPr id="0" name=""/>
        <dsp:cNvSpPr/>
      </dsp:nvSpPr>
      <dsp:spPr>
        <a:xfrm>
          <a:off x="7904233" y="280937"/>
          <a:ext cx="744345" cy="7443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1A2E97-CD44-4E76-815C-0AD4F3C78038}">
      <dsp:nvSpPr>
        <dsp:cNvPr id="0" name=""/>
        <dsp:cNvSpPr/>
      </dsp:nvSpPr>
      <dsp:spPr>
        <a:xfrm>
          <a:off x="7166984" y="1273413"/>
          <a:ext cx="2218844" cy="66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775-335-1901</a:t>
          </a:r>
        </a:p>
      </dsp:txBody>
      <dsp:txXfrm>
        <a:off x="7166984" y="1273413"/>
        <a:ext cx="2218844" cy="661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5B64D-7227-416E-8B88-A270FACB3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9DD47F-2B81-42F9-AFFF-018851BA7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A06E2-018E-4E8F-B5E6-F20FEB897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37472-7377-4B54-A3FD-2F352BEF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A537-B3E5-4634-8895-77727392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3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458A-21DC-4171-9DA8-788DE2B7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7FE18-3FD1-47AC-923F-66B2C9F4D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EE1F8-6180-4D84-96B1-4B64E8E5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65765-1BC2-47F8-BB79-CD1209F0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B6C25-06A6-455A-A2A5-04AD8E701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1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D3C78-074F-468A-BD4F-5DCFD6B2CE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DE783-3083-4E05-B7C3-728EED3E4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C010A-0E3A-44EF-8826-2C048B56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2634F-10C2-41F1-ACC2-8B8507CD4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FF100-0AA8-443B-BB23-9BCA32FC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83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5B64D-7227-416E-8B88-A270FACB3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9DD47F-2B81-42F9-AFFF-018851BA7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A06E2-018E-4E8F-B5E6-F20FEB897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A478-537D-4CC5-99A1-D92F70FF5F67}" type="datetime1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37472-7377-4B54-A3FD-2F352BEF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A537-B3E5-4634-8895-77727392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20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76EF-87A4-476A-ACEA-A7ACF5585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63BC7-A84D-4682-8E68-B59517C11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AB0F1-FE6C-468C-8FBC-2BC69A21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8FE56-4B19-487C-A146-B14592D06A34}" type="datetime1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62B88-F78A-421F-A418-0B83B8B6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3805B-5B20-44BF-9499-0B429C85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0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78A57-425C-4674-9171-3F8EEC4D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7A754-61A7-4933-B44D-27CD26D5B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F4EF7-8C76-4599-8FFD-8C55FF2ED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A61F-B61A-40F5-AF58-D291EC1DFBC5}" type="datetime1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BE2DC-1FAF-44C2-ABAA-8C5CD091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0ED83-31A7-4BC4-A4B9-A7B21B78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62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309DE-A11D-41BC-8C42-768F3FB84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FA780-9DB8-4BC7-AEC6-B996B83C2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417B9-7635-448F-9665-307186B38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97F15-7CA4-470E-ADDC-5DF3E66CE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EB5BB-F668-405B-8083-F51D31A8AA37}" type="datetime1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455E8-8E1F-49CC-A2F9-A5D4C4E9C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E5E49-52F7-4F5D-9BC0-CF33E0B7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1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200C-6207-4675-8FEF-8B61ED1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FC578-88F9-4012-A7EC-8BE9A1E65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BAAD1-FB15-484F-840D-6D3D2F420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A19B7-82E9-484A-B1E8-137946030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4DAB48-0CA6-4D36-A97E-AC56FAEA8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92684E-C6C7-4186-BFAD-4643924B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7623-5383-400A-B206-D15F653D5CDB}" type="datetime1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199113-2277-441D-93A1-2DA570066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1BCED7-0DF6-4C3A-ADFB-1917FAA7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277D-2C5F-44F2-99DE-CB09EB34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F32408-F499-4D67-8A88-D8464B85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81EE-8B66-4CAF-BE18-C998426F7583}" type="datetime1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5C35A-8BEB-4C1F-8E83-D5BE7274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FD1F1-DF2D-466C-81C5-183BADE6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84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60919D-6625-4E05-90AD-5C3E20F3F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2001-A52E-45B2-92A6-1ABA6F769891}" type="datetime1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1B35D-A1FD-4EFB-BCF0-240CB5BA9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90A6F-EA25-4E63-B25A-3DB551F6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CB69-8911-48BA-AC35-4F368C7AB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39B37-8421-4DDE-9013-1ED396DB5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D733C-0980-4D99-874C-B5FD924B3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18CAA-0950-47D4-AD03-E55CC1A4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725BC-2225-4B0A-A4DD-2F154E18A856}" type="datetime1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F1384-95BB-449F-A680-96775333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2BC59-484E-4A44-858F-AC752BB43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76EF-87A4-476A-ACEA-A7ACF5585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63BC7-A84D-4682-8E68-B59517C11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AB0F1-FE6C-468C-8FBC-2BC69A21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62B88-F78A-421F-A418-0B83B8B6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3805B-5B20-44BF-9499-0B429C85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22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FE80-808E-4C2F-BCD6-0960546C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D15BA-B6F0-460E-88B8-EEC72B3D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565CB-671A-4B70-860C-44D8F4009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1D302-FBF1-452C-8380-419C69ADF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F93AF-F5E4-4D69-9C89-6979D4283505}" type="datetime1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52CD6-CE8B-470D-AF7E-1DF8A3A7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5FF46-EF34-4198-BBBB-4FC21396A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458A-21DC-4171-9DA8-788DE2B7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7FE18-3FD1-47AC-923F-66B2C9F4D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EE1F8-6180-4D84-96B1-4B64E8E5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A597-29DB-432B-8B68-43DA00612836}" type="datetime1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65765-1BC2-47F8-BB79-CD1209F0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B6C25-06A6-455A-A2A5-04AD8E701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80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D3C78-074F-468A-BD4F-5DCFD6B2CE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DE783-3083-4E05-B7C3-728EED3E4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C010A-0E3A-44EF-8826-2C048B56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E0D2-EF4A-4504-B85C-93D8FF1EF7AB}" type="datetime1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2634F-10C2-41F1-ACC2-8B8507CD4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FF100-0AA8-443B-BB23-9BCA32FC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3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78A57-425C-4674-9171-3F8EEC4D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7A754-61A7-4933-B44D-27CD26D5B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F4EF7-8C76-4599-8FFD-8C55FF2ED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BE2DC-1FAF-44C2-ABAA-8C5CD091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0ED83-31A7-4BC4-A4B9-A7B21B78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309DE-A11D-41BC-8C42-768F3FB84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FA780-9DB8-4BC7-AEC6-B996B83C2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417B9-7635-448F-9665-307186B38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97F15-7CA4-470E-ADDC-5DF3E66CE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455E8-8E1F-49CC-A2F9-A5D4C4E9C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E5E49-52F7-4F5D-9BC0-CF33E0B7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5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200C-6207-4675-8FEF-8B61ED1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FC578-88F9-4012-A7EC-8BE9A1E65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BAAD1-FB15-484F-840D-6D3D2F420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A19B7-82E9-484A-B1E8-137946030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4DAB48-0CA6-4D36-A97E-AC56FAEA8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92684E-C6C7-4186-BFAD-4643924B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199113-2277-441D-93A1-2DA570066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1BCED7-0DF6-4C3A-ADFB-1917FAA7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5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277D-2C5F-44F2-99DE-CB09EB34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F32408-F499-4D67-8A88-D8464B85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5C35A-8BEB-4C1F-8E83-D5BE7274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FD1F1-DF2D-466C-81C5-183BADE6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8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60919D-6625-4E05-90AD-5C3E20F3F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1B35D-A1FD-4EFB-BCF0-240CB5BA9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90A6F-EA25-4E63-B25A-3DB551F6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23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CB69-8911-48BA-AC35-4F368C7AB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39B37-8421-4DDE-9013-1ED396DB5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D733C-0980-4D99-874C-B5FD924B3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18CAA-0950-47D4-AD03-E55CC1A4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F1384-95BB-449F-A680-96775333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2BC59-484E-4A44-858F-AC752BB43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8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FE80-808E-4C2F-BCD6-0960546C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D15BA-B6F0-460E-88B8-EEC72B3D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565CB-671A-4B70-860C-44D8F4009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1D302-FBF1-452C-8380-419C69ADF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52CD6-CE8B-470D-AF7E-1DF8A3A7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5FF46-EF34-4198-BBBB-4FC21396A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7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BC82EB-4C85-4588-B32A-F55F0D26D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3CD91-3F2F-4BE3-8EF8-F460988AC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7B8DD-5AB2-44DE-8418-606BEDDC3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1BC4F-B4E1-42FF-A00B-DA36AF3A993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3DAD-8789-4F9C-A0FD-FA3096A24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4543B-5FFF-4386-B249-3BD31A880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8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BC82EB-4C85-4588-B32A-F55F0D26D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3CD91-3F2F-4BE3-8EF8-F460988AC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7B8DD-5AB2-44DE-8418-606BEDDC3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2A5B6-85AD-4858-925B-142153C03316}" type="datetime1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3DAD-8789-4F9C-A0FD-FA3096A24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4543B-5FFF-4386-B249-3BD31A880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6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3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1CC69-B57F-BC4C-E6F0-BC95A8FD8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iding a bike&#10;&#10;Description automatically generated with medium confidence">
            <a:extLst>
              <a:ext uri="{FF2B5EF4-FFF2-40B4-BE49-F238E27FC236}">
                <a16:creationId xmlns:a16="http://schemas.microsoft.com/office/drawing/2014/main" id="{1211CB1A-84F9-0F81-6584-C7B186894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865" y="-84734"/>
            <a:ext cx="13285728" cy="886968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722FE1-5983-E80A-78D8-40713887405B}"/>
              </a:ext>
            </a:extLst>
          </p:cNvPr>
          <p:cNvSpPr/>
          <p:nvPr/>
        </p:nvSpPr>
        <p:spPr>
          <a:xfrm>
            <a:off x="-115242" y="4258031"/>
            <a:ext cx="4839642" cy="1371244"/>
          </a:xfrm>
          <a:prstGeom prst="round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0AC04D-9078-D685-FE99-6661246A996E}"/>
              </a:ext>
            </a:extLst>
          </p:cNvPr>
          <p:cNvSpPr/>
          <p:nvPr/>
        </p:nvSpPr>
        <p:spPr>
          <a:xfrm>
            <a:off x="-1616529" y="381991"/>
            <a:ext cx="14189529" cy="1666240"/>
          </a:xfrm>
          <a:prstGeom prst="round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0BE3C6-1273-1771-4715-2C84E20B5194}"/>
              </a:ext>
            </a:extLst>
          </p:cNvPr>
          <p:cNvSpPr txBox="1">
            <a:spLocks/>
          </p:cNvSpPr>
          <p:nvPr/>
        </p:nvSpPr>
        <p:spPr>
          <a:xfrm>
            <a:off x="1378926" y="961599"/>
            <a:ext cx="9434146" cy="507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 Transportation Conference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 Safety</a:t>
            </a:r>
          </a:p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13, 2025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2BC7B9-20C1-4629-EA40-81DBF7BC6C28}"/>
              </a:ext>
            </a:extLst>
          </p:cNvPr>
          <p:cNvSpPr txBox="1">
            <a:spLocks/>
          </p:cNvSpPr>
          <p:nvPr/>
        </p:nvSpPr>
        <p:spPr>
          <a:xfrm>
            <a:off x="10292272" y="560201"/>
            <a:ext cx="1807918" cy="507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91C563-6EA4-32F4-ED07-BD76E9E27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96057" y="4715675"/>
            <a:ext cx="1981511" cy="1837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DAE35C-B98F-3859-7F6F-D4C379715A94}"/>
              </a:ext>
            </a:extLst>
          </p:cNvPr>
          <p:cNvSpPr txBox="1"/>
          <p:nvPr/>
        </p:nvSpPr>
        <p:spPr>
          <a:xfrm>
            <a:off x="214431" y="4343488"/>
            <a:ext cx="5881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Presenter: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Vanessa J. Lacer, MPA, AICP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RTCWC Planning Director</a:t>
            </a:r>
          </a:p>
        </p:txBody>
      </p:sp>
    </p:spTree>
    <p:extLst>
      <p:ext uri="{BB962C8B-B14F-4D97-AF65-F5344CB8AC3E}">
        <p14:creationId xmlns:p14="http://schemas.microsoft.com/office/powerpoint/2010/main" val="361032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0842"/>
            <a:ext cx="10515600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RECENTLY COMPLETED RTC PROJECT </a:t>
            </a:r>
            <a:b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  Oddie Wells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2E35-80C4-4017-89E8-7167A44D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589" y="1637743"/>
            <a:ext cx="5350933" cy="18658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 3.2 Miles of Roadway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Miles of Raised Cycle Track and ADA Sidewalks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490 New Trees, 433 New Lights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Walls in Select Areas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C032D6-70D7-5608-7FBB-2BE3DA7C4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22" y="3429000"/>
            <a:ext cx="5809992" cy="3261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ED32F8-98C9-B51D-8EC4-D2A32DF36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688" y="1544971"/>
            <a:ext cx="5803895" cy="3261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4EB84F-77D7-756D-EC95-A275566BE76D}"/>
              </a:ext>
            </a:extLst>
          </p:cNvPr>
          <p:cNvSpPr txBox="1"/>
          <p:nvPr/>
        </p:nvSpPr>
        <p:spPr>
          <a:xfrm>
            <a:off x="6439990" y="5213787"/>
            <a:ext cx="4456609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Completed in September 2024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$52 Million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58BA48-3217-8509-3954-9A34A2BA6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32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0842"/>
            <a:ext cx="10515600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17DD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CURRENT RTC PROJECT</a:t>
            </a:r>
            <a:br>
              <a:rPr lang="en-US" sz="3200" b="1" dirty="0">
                <a:solidFill>
                  <a:srgbClr val="017DD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17DD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  West Fourth Street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2E35-80C4-4017-89E8-7167A44D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90066" cy="39571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17D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Keystone Avenue to McCarran Boulevard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17D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Roundabout at Stoker Avenue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17D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Roundabout at Summit Ridge Drive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17D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Reductions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17D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Multiuse Path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17D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Rehabilitation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17D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$26.5 Million, Highway Safety Improvement Program (HSIP) funding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17D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to bid fall 2025</a:t>
            </a:r>
          </a:p>
        </p:txBody>
      </p:sp>
      <p:pic>
        <p:nvPicPr>
          <p:cNvPr id="4" name="Picture 3" descr="A group of cars driving on a road&#10;&#10;Description automatically generated">
            <a:extLst>
              <a:ext uri="{FF2B5EF4-FFF2-40B4-BE49-F238E27FC236}">
                <a16:creationId xmlns:a16="http://schemas.microsoft.com/office/drawing/2014/main" id="{D82D5EF4-11D3-68A4-2AD6-E523F63A1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36" y="1664772"/>
            <a:ext cx="3803812" cy="5071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9038DD-935B-3E33-1593-DC74833B8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03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671D6-5A31-77F4-9BB0-E8AAD2A26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433A261-A2FB-E389-A37B-C0E20FECEB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0842"/>
            <a:ext cx="10515600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CURRENT RTC PROJECT</a:t>
            </a:r>
            <a:b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  Biggest Little Bike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35E32-A1E7-4649-23F9-DE85AC29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334000" cy="47469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Identified Routes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Vine Street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Street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Street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8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 for Biking and Walking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Midtown/Old Southwest to Northside of I-80, Especially the University Area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expected 2026</a:t>
            </a:r>
          </a:p>
        </p:txBody>
      </p:sp>
      <p:pic>
        <p:nvPicPr>
          <p:cNvPr id="4" name="Picture 3" descr="A map of a city with many colored lines&#10;&#10;Description automatically generated">
            <a:extLst>
              <a:ext uri="{FF2B5EF4-FFF2-40B4-BE49-F238E27FC236}">
                <a16:creationId xmlns:a16="http://schemas.microsoft.com/office/drawing/2014/main" id="{03B47D6F-7F34-28CC-BFFB-47685E8D7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74" y="1905307"/>
            <a:ext cx="5445080" cy="3758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67F974-E4B2-BB1A-8139-B0794EE62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37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0842"/>
            <a:ext cx="10515600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CURRENT RTC PROJECT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  Sixth Street for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2E35-80C4-4017-89E8-7167A44D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94" y="1601339"/>
            <a:ext cx="5334000" cy="44227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Street to 4</a:t>
            </a:r>
            <a:r>
              <a:rPr lang="en-US" sz="20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Safety for Drivers, Bicyclists and Pedestrians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Eight-Foot, High-Visibility Sidewalks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Streetlight Enhancements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Protected Five-Foot Bike Lanes with a Three-Foot Buffer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From Four Lanes to Two Lanes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Turn Lane and Parking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High-Injury Network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Received $8.9 Million Safe Streets &amp; Roads for All (SS4A) Grant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expected 2027</a:t>
            </a:r>
          </a:p>
        </p:txBody>
      </p:sp>
      <p:pic>
        <p:nvPicPr>
          <p:cNvPr id="4" name="Picture 3" descr="A long shot of a road&#10;&#10;Description automatically generated">
            <a:extLst>
              <a:ext uri="{FF2B5EF4-FFF2-40B4-BE49-F238E27FC236}">
                <a16:creationId xmlns:a16="http://schemas.microsoft.com/office/drawing/2014/main" id="{D9FCE06C-9BA6-C510-4AA6-12C9943AB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07" y="1540242"/>
            <a:ext cx="5188892" cy="40269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5B2EC8-1BCD-598F-02BA-4E8F7A8C9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06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ACB78-3A99-B943-57E9-F893AF1C9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2561F3-1806-87C1-D52F-F7C1E3799F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0842"/>
            <a:ext cx="10515600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UPCOMING RTC SAFETY PLANNING EFFORTS</a:t>
            </a:r>
            <a:b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  FY 2026- 2027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B0172-A0E0-D519-B71E-A3E60792C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446" y="1828304"/>
            <a:ext cx="6491568" cy="47469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2026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Neighborhood Network Plans #3 and #4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 Blvd Corridor/Area Study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Kirman/Locust/Wells/Taylor Corridor/Area Study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2027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Neighborhood Network Plans #5 and #6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Silverada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/Wedekind/Clear Acre/Sutro Corridor/Area Study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 7th/Kings Row/Keystone Corridor/Area Study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B276D5-933E-F194-7529-75741CD38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64BCE4-5214-AFF9-2C19-519D5352B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07" y="1828304"/>
            <a:ext cx="5062818" cy="335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45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4627A-6862-BD1B-C567-817C2E0DE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236284-B104-59F5-22AD-9BAAE7498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0842"/>
            <a:ext cx="10515600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UPCOMING RTC SAFETY PLANNING EFFORTS</a:t>
            </a:r>
            <a:b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  Regional Safety 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0BD1F-808D-5922-DB99-BE1F92166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691" y="2111008"/>
            <a:ext cx="5772151" cy="47469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Awarded a $1.2 million Safe Streets &amp; Roads For All grant to complete a Regional Safety Action Plan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update/replace the 2022 Vision Zero Plan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update the HIN with additional data and enhanced safety analysis, and develop a predictive tool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in contract approval phase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E72FAE-24BE-EA81-9270-8A6D0B73B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5FADD1-40F0-EBA4-88D7-CB26C316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140" y="1436385"/>
            <a:ext cx="3899942" cy="491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96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7880" y="704741"/>
            <a:ext cx="105156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39403F-D660-4A5D-957E-B0E311AC2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58" y="6153259"/>
            <a:ext cx="2003483" cy="4547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729322-3B58-ADE5-77EA-885DE66DDD99}"/>
              </a:ext>
            </a:extLst>
          </p:cNvPr>
          <p:cNvGrpSpPr/>
          <p:nvPr/>
        </p:nvGrpSpPr>
        <p:grpSpPr>
          <a:xfrm>
            <a:off x="4057062" y="4435267"/>
            <a:ext cx="4118513" cy="1579615"/>
            <a:chOff x="4334607" y="4711731"/>
            <a:chExt cx="3402623" cy="119593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4971C0-30D1-4135-A1AA-3B01FE47E077}"/>
                </a:ext>
              </a:extLst>
            </p:cNvPr>
            <p:cNvSpPr/>
            <p:nvPr/>
          </p:nvSpPr>
          <p:spPr>
            <a:xfrm>
              <a:off x="4334607" y="4711731"/>
              <a:ext cx="3402623" cy="857357"/>
            </a:xfrm>
            <a:prstGeom prst="roundRect">
              <a:avLst/>
            </a:prstGeom>
            <a:solidFill>
              <a:srgbClr val="004D96"/>
            </a:solidFill>
            <a:ln w="762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B49D90-3BD7-42E1-AA2B-A3B0A803AE8F}"/>
                </a:ext>
              </a:extLst>
            </p:cNvPr>
            <p:cNvSpPr txBox="1"/>
            <p:nvPr/>
          </p:nvSpPr>
          <p:spPr>
            <a:xfrm>
              <a:off x="4583624" y="4871895"/>
              <a:ext cx="2919536" cy="1035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chemeClr val="bg1"/>
                  </a:solidFill>
                </a:rPr>
                <a:t>Building A Better Community 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chemeClr val="bg1"/>
                  </a:solidFill>
                </a:rPr>
                <a:t>Through Quality Transportation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dirty="0">
                <a:solidFill>
                  <a:schemeClr val="bg1"/>
                </a:solidFill>
              </a:endParaRPr>
            </a:p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70C0"/>
                  </a:solidFill>
                </a:rPr>
                <a:t>rtcwashoe.com/neighborhood</a:t>
              </a:r>
              <a:endParaRPr lang="en-US" sz="20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68A3D04-5CFF-4D33-825E-F3FD74E20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62" y="6176962"/>
            <a:ext cx="2203476" cy="454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B72F03-1411-B787-55EF-8BC3B8AD6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ABA1D39E-3DA2-3F97-9299-13C1EFAB1C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8820672"/>
              </p:ext>
            </p:extLst>
          </p:nvPr>
        </p:nvGraphicFramePr>
        <p:xfrm>
          <a:off x="1237384" y="1513152"/>
          <a:ext cx="9467850" cy="2215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2265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2E35-80C4-4017-89E8-7167A44D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15625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 Transportation 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Roadway Safety Statistics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and Present RTC Multimodal Safety Planning and Projects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RTC Multimodal Safety Efforts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3FCE4-1634-B2B5-02CA-0ED3D6FBD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62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4DFED-A7F9-894A-63B3-AC877545A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025EFA-201E-7779-0428-02EEEB172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32441"/>
            <a:ext cx="10515600" cy="5909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 TRANSPORTATION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ea typeface="Kozuka Gothic Pro R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0FCD7-6B16-B9AE-6468-77473EC08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60" y="1316731"/>
            <a:ext cx="11677882" cy="1088089"/>
          </a:xfrm>
        </p:spPr>
        <p:txBody>
          <a:bodyPr>
            <a:noAutofit/>
          </a:bodyPr>
          <a:lstStyle/>
          <a:p>
            <a:pPr marL="457200" lvl="1" indent="0" algn="ctr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n-US" sz="28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network that supports a variety of transportation methods, and movement between those methods.</a:t>
            </a:r>
          </a:p>
          <a:p>
            <a:pPr marL="457200" lvl="1" indent="0" algn="ctr">
              <a:lnSpc>
                <a:spcPct val="100000"/>
              </a:lnSpc>
              <a:buClr>
                <a:schemeClr val="accent2"/>
              </a:buClr>
              <a:buNone/>
            </a:pPr>
            <a:endParaRPr lang="en-US" sz="28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A857D-FADE-8DE7-072C-8C4905223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58FF47-8312-9E4A-F564-F57C3A3571EB}"/>
              </a:ext>
            </a:extLst>
          </p:cNvPr>
          <p:cNvSpPr txBox="1"/>
          <p:nvPr/>
        </p:nvSpPr>
        <p:spPr>
          <a:xfrm>
            <a:off x="641987" y="2151443"/>
            <a:ext cx="6134331" cy="3853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Roadways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Streets” approach</a:t>
            </a:r>
          </a:p>
          <a:p>
            <a:pPr marL="1600200" lvl="3" indent="-228600">
              <a:spcBef>
                <a:spcPts val="500"/>
              </a:spcBef>
              <a:buClr>
                <a:srgbClr val="ED7D31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 motor vehicle crashes and pedestrian injuries by slowing traffic and improving infrastructure</a:t>
            </a:r>
          </a:p>
          <a:p>
            <a:pPr marL="1600200" lvl="3" indent="-228600">
              <a:lnSpc>
                <a:spcPct val="150000"/>
              </a:lnSpc>
              <a:spcBef>
                <a:spcPts val="500"/>
              </a:spcBef>
              <a:buClr>
                <a:srgbClr val="ED7D31"/>
              </a:buClr>
              <a:buFont typeface="Wingdings" panose="05000000000000000000" pitchFamily="2" charset="2"/>
              <a:buChar char="§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00200" lvl="3" indent="-228600">
              <a:lnSpc>
                <a:spcPct val="150000"/>
              </a:lnSpc>
              <a:spcBef>
                <a:spcPts val="500"/>
              </a:spcBef>
              <a:buClr>
                <a:srgbClr val="ED7D31"/>
              </a:buClr>
              <a:buFont typeface="Wingdings" panose="05000000000000000000" pitchFamily="2" charset="2"/>
              <a:buChar char="§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9FB53-6247-A394-67AB-DD6CB3FE16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9" b="32969"/>
          <a:stretch/>
        </p:blipFill>
        <p:spPr>
          <a:xfrm>
            <a:off x="641987" y="4440088"/>
            <a:ext cx="6226704" cy="2417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59CFE-9583-8235-4F35-D0D431915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319" y="2609850"/>
            <a:ext cx="3858567" cy="407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64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A5F07-CB1F-FA90-6D46-F252C3943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3DD113-D949-2E56-4B4E-E608CEF05E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0842"/>
            <a:ext cx="10515600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ROADWAY SAFETY STATISTICS: STATEWIDE</a:t>
            </a:r>
            <a:b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ea typeface="Kozuka Gothic Pro R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86B0A-0305-40F1-8A28-F73A91498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43060"/>
            <a:ext cx="11592156" cy="1261843"/>
          </a:xfrm>
        </p:spPr>
        <p:txBody>
          <a:bodyPr>
            <a:noAutofit/>
          </a:bodyPr>
          <a:lstStyle/>
          <a:p>
            <a:pPr marL="457200" lvl="1" indent="0" algn="ctr">
              <a:lnSpc>
                <a:spcPct val="150000"/>
              </a:lnSpc>
              <a:buClr>
                <a:schemeClr val="accent2"/>
              </a:buClr>
              <a:buNone/>
            </a:pPr>
            <a:endParaRPr lang="en-US" sz="11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2019-2023, a total of 7,687 fatal and serious injury crashes occurred on Nevada roadways</a:t>
            </a:r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lvl="1" algn="ctr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EDC8D-300B-CAB1-86C4-75B26DF83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A25A73-1037-516C-8E6F-DAA38F57A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2400485"/>
            <a:ext cx="6725114" cy="38809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43742B-2EF6-9B2E-4D6A-C41D168CB6E0}"/>
              </a:ext>
            </a:extLst>
          </p:cNvPr>
          <p:cNvSpPr txBox="1"/>
          <p:nvPr/>
        </p:nvSpPr>
        <p:spPr>
          <a:xfrm>
            <a:off x="7125163" y="2970063"/>
            <a:ext cx="4991101" cy="2741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500"/>
              </a:spcBef>
              <a:buClr>
                <a:srgbClr val="ED7D31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1,537 per year, 128 per month, 4 crashes per day causing serious injuries or death</a:t>
            </a:r>
          </a:p>
          <a:p>
            <a:pPr marL="228600" indent="-228600">
              <a:spcBef>
                <a:spcPts val="500"/>
              </a:spcBef>
              <a:buClr>
                <a:srgbClr val="ED7D31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24% of fatalities were pedestrians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70DBB0-3598-A967-0F2F-D63C9579638B}"/>
              </a:ext>
            </a:extLst>
          </p:cNvPr>
          <p:cNvSpPr txBox="1"/>
          <p:nvPr/>
        </p:nvSpPr>
        <p:spPr>
          <a:xfrm>
            <a:off x="304799" y="6477000"/>
            <a:ext cx="6438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*</a:t>
            </a:r>
            <a:r>
              <a:rPr lang="en-US" sz="1400" dirty="0"/>
              <a:t> Source: Nevada DOT Traffic Crash Data</a:t>
            </a:r>
          </a:p>
        </p:txBody>
      </p:sp>
    </p:spTree>
    <p:extLst>
      <p:ext uri="{BB962C8B-B14F-4D97-AF65-F5344CB8AC3E}">
        <p14:creationId xmlns:p14="http://schemas.microsoft.com/office/powerpoint/2010/main" val="84948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41295-B2AF-3808-CF26-7FAC483AB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E4E470A-96C3-421D-8ECF-930CF9D95E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0842"/>
            <a:ext cx="10790208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ROADWAY SAFETY STATISTICS: WASHOE COUNTY</a:t>
            </a:r>
            <a:b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ea typeface="Kozuka Gothic Pro R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5C8321-6A1C-BAAA-212C-1F75AE53B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D17001-4C08-4173-FA15-FDFCDCA1921C}"/>
              </a:ext>
            </a:extLst>
          </p:cNvPr>
          <p:cNvSpPr txBox="1"/>
          <p:nvPr/>
        </p:nvSpPr>
        <p:spPr>
          <a:xfrm>
            <a:off x="7927677" y="2961888"/>
            <a:ext cx="4264323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500"/>
              </a:spcBef>
              <a:buClr>
                <a:srgbClr val="ED7D31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Year-to-year variations</a:t>
            </a:r>
          </a:p>
          <a:p>
            <a:pPr marL="228600" indent="-228600">
              <a:spcBef>
                <a:spcPts val="500"/>
              </a:spcBef>
              <a:buClr>
                <a:srgbClr val="ED7D31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Upward trend over time</a:t>
            </a:r>
          </a:p>
          <a:p>
            <a:pPr marL="228600" indent="-228600">
              <a:spcBef>
                <a:spcPts val="500"/>
              </a:spcBef>
              <a:buClr>
                <a:srgbClr val="ED7D31"/>
              </a:buClr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500"/>
              </a:spcBef>
              <a:buClr>
                <a:srgbClr val="ED7D31"/>
              </a:buClr>
              <a:buFont typeface="Wingdings" panose="05000000000000000000" pitchFamily="2" charset="2"/>
              <a:buChar char="§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E5E599-E2B2-6991-4664-7F993C2BF229}"/>
              </a:ext>
            </a:extLst>
          </p:cNvPr>
          <p:cNvSpPr txBox="1"/>
          <p:nvPr/>
        </p:nvSpPr>
        <p:spPr>
          <a:xfrm>
            <a:off x="366989" y="5852718"/>
            <a:ext cx="7362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Source: Nevada DOT and Nevada Department of Public Safety</a:t>
            </a:r>
          </a:p>
        </p:txBody>
      </p:sp>
      <p:pic>
        <p:nvPicPr>
          <p:cNvPr id="1026" name="Chart 1">
            <a:extLst>
              <a:ext uri="{FF2B5EF4-FFF2-40B4-BE49-F238E27FC236}">
                <a16:creationId xmlns:a16="http://schemas.microsoft.com/office/drawing/2014/main" id="{099E70AF-44F8-C162-34DA-8A0D966E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0" y="2110296"/>
            <a:ext cx="7400426" cy="371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1428A6-A07F-2FDB-32FF-5FB682F9DC52}"/>
              </a:ext>
            </a:extLst>
          </p:cNvPr>
          <p:cNvSpPr txBox="1"/>
          <p:nvPr/>
        </p:nvSpPr>
        <p:spPr>
          <a:xfrm>
            <a:off x="329240" y="1544970"/>
            <a:ext cx="7400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Washoe County Annual Roadway Fatalities</a:t>
            </a:r>
          </a:p>
        </p:txBody>
      </p:sp>
    </p:spTree>
    <p:extLst>
      <p:ext uri="{BB962C8B-B14F-4D97-AF65-F5344CB8AC3E}">
        <p14:creationId xmlns:p14="http://schemas.microsoft.com/office/powerpoint/2010/main" val="1900211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49F09A-3E34-F8C4-1725-4E8E3FC0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730" y="1466166"/>
            <a:ext cx="5081418" cy="488099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0842"/>
            <a:ext cx="10813948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CURRENT REGIONAL SAFETY PLANNING EFFORTS</a:t>
            </a:r>
            <a:b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  Vision Zero Truckee Meadows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2E35-80C4-4017-89E8-7167A44D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52" y="1805937"/>
            <a:ext cx="6076950" cy="47469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Vision Zero Truckee Meadows (VZTM) Task Force was established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RTC, City of Reno, City of Sparks, Washoe County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Vision Zero Action Plan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Fatalities by 2030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Vision Zero Action Plan Update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with HIN and Safe System Approach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C93AE9-E935-2D30-1DE0-8DF6117B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36985A-F8A9-9913-900D-C6F439BB0CDA}"/>
              </a:ext>
            </a:extLst>
          </p:cNvPr>
          <p:cNvSpPr txBox="1"/>
          <p:nvPr/>
        </p:nvSpPr>
        <p:spPr>
          <a:xfrm>
            <a:off x="539852" y="6093228"/>
            <a:ext cx="621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at: visionzerotruckeemeadows.com</a:t>
            </a:r>
          </a:p>
        </p:txBody>
      </p:sp>
    </p:spTree>
    <p:extLst>
      <p:ext uri="{BB962C8B-B14F-4D97-AF65-F5344CB8AC3E}">
        <p14:creationId xmlns:p14="http://schemas.microsoft.com/office/powerpoint/2010/main" val="1235236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8F628-844F-0501-42D7-1919260AB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5D9D440-BFF6-1DDD-026D-CB7912DF1E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0842"/>
            <a:ext cx="11087100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CURRENT RTC PLANNING EFFORTS</a:t>
            </a:r>
            <a:b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  2016 Complete Streets Master Plan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4BBFDB-16D0-2FF8-C672-92CC1FEE1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4D9CC-B72E-F555-FDCB-207B72BED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326" y="3218758"/>
            <a:ext cx="8747695" cy="3220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945B7F-E638-6B26-D82C-4759BA0195CE}"/>
              </a:ext>
            </a:extLst>
          </p:cNvPr>
          <p:cNvSpPr txBox="1"/>
          <p:nvPr/>
        </p:nvSpPr>
        <p:spPr>
          <a:xfrm>
            <a:off x="276224" y="1628583"/>
            <a:ext cx="1142047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marR="0" lvl="2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range strategy for complete street treatments</a:t>
            </a:r>
          </a:p>
          <a:p>
            <a:pPr marL="1600200" lvl="3" indent="-228600">
              <a:spcBef>
                <a:spcPts val="500"/>
              </a:spcBef>
              <a:buClr>
                <a:srgbClr val="ED7D3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Retrofit existing roadways, design new roadways as complete streets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Streets design treatments (lane reduction) have reduced crashes from 31% to 46% on multiple roadways in Washoe County</a:t>
            </a:r>
          </a:p>
        </p:txBody>
      </p:sp>
    </p:spTree>
    <p:extLst>
      <p:ext uri="{BB962C8B-B14F-4D97-AF65-F5344CB8AC3E}">
        <p14:creationId xmlns:p14="http://schemas.microsoft.com/office/powerpoint/2010/main" val="426103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3CE78-31DC-DE3B-75B5-0F671366C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0094F24-E6C8-5B5E-0E55-0E823DBD7D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0842"/>
            <a:ext cx="10515600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CURRENT RTC PLANNING EFFORTS</a:t>
            </a:r>
            <a:b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  Active Transportation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B38C3-4A31-C59E-25B1-1FCF4FFE8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4605"/>
            <a:ext cx="5759722" cy="53483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Active Transportation Plan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Updates/Replaces the 2017 Bike Ped Master Plan</a:t>
            </a:r>
          </a:p>
          <a:p>
            <a:pPr lvl="2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Establishes the Active Transportation Program</a:t>
            </a:r>
          </a:p>
          <a:p>
            <a:pPr lvl="3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funding</a:t>
            </a:r>
          </a:p>
          <a:p>
            <a:pPr lvl="2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Establishes Neighborhood Network Planning framework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600E3-B9FF-E9A3-B418-626E124F2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7CD143-884B-F44C-8D50-F0B73F5C8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543" y="1257508"/>
            <a:ext cx="4032786" cy="516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98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320A-9422-4B21-92C2-4AC837D45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0842"/>
            <a:ext cx="10515600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&gt;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CURRENT RTC PLANNING EFFORTS</a:t>
            </a:r>
            <a:b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 Neighborhood Network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2E35-80C4-4017-89E8-7167A44D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812" y="1804488"/>
            <a:ext cx="4393499" cy="53483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plans in 6 years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Bicycle and Pedestrian Focused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Safety, connectivity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driven approach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Bicycle Level of Stress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 Experience Index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quick build projects for implementation through AT Program 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C86F21C-B37D-04F4-B2A8-200D7296E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92" y="1670376"/>
            <a:ext cx="3784976" cy="4899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77DFD1-DB8B-BD31-A36E-DFDA06734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71" y="6093228"/>
            <a:ext cx="621143" cy="6654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739CDA-7AE3-F0F4-34D1-71C1C53CC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4422" y="1016216"/>
            <a:ext cx="3158783" cy="2428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D146B7-D8B5-D54D-2A45-D74F851A1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4425" y="3677688"/>
            <a:ext cx="3158782" cy="241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11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d1b1d69-b5f7-4f6c-ae43-73244f8be21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3D724629167C4BA7D71CC86A5F4BCC" ma:contentTypeVersion="6" ma:contentTypeDescription="Create a new document." ma:contentTypeScope="" ma:versionID="ecd78d1959d486ddeeb13592b2b09e72">
  <xsd:schema xmlns:xsd="http://www.w3.org/2001/XMLSchema" xmlns:xs="http://www.w3.org/2001/XMLSchema" xmlns:p="http://schemas.microsoft.com/office/2006/metadata/properties" xmlns:ns3="2d1b1d69-b5f7-4f6c-ae43-73244f8be219" targetNamespace="http://schemas.microsoft.com/office/2006/metadata/properties" ma:root="true" ma:fieldsID="04d5d3b87e197a15fe5341e1ac2afa97" ns3:_="">
    <xsd:import namespace="2d1b1d69-b5f7-4f6c-ae43-73244f8be219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1b1d69-b5f7-4f6c-ae43-73244f8be219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A4C38F-83F4-4DD4-AA92-E13646ACD0D5}">
  <ds:schemaRefs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2d1b1d69-b5f7-4f6c-ae43-73244f8be219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CFFF01E-86BB-4177-8888-4E8AA74394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1b1d69-b5f7-4f6c-ae43-73244f8be2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C2B51A-5CF5-4BE5-ABC4-9C33A5F0A7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25000</TotalTime>
  <Words>720</Words>
  <Application>Microsoft Office PowerPoint</Application>
  <PresentationFormat>Widescreen</PresentationFormat>
  <Paragraphs>118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1_Office Theme</vt:lpstr>
      <vt:lpstr>PowerPoint Presentation</vt:lpstr>
      <vt:lpstr>&gt; PRESENTATION OVERVIEW</vt:lpstr>
      <vt:lpstr>&gt; MULTIMODAL TRANSPORTATION</vt:lpstr>
      <vt:lpstr>&gt; ROADWAY SAFETY STATISTICS: STATEWIDE </vt:lpstr>
      <vt:lpstr>&gt; ROADWAY SAFETY STATISTICS: WASHOE COUNTY </vt:lpstr>
      <vt:lpstr>&gt; CURRENT REGIONAL SAFETY PLANNING EFFORTS    Vision Zero Truckee Meadows</vt:lpstr>
      <vt:lpstr>&gt; CURRENT RTC PLANNING EFFORTS    2016 Complete Streets Master Plan</vt:lpstr>
      <vt:lpstr>&gt; CURRENT RTC PLANNING EFFORTS    Active Transportation Plan</vt:lpstr>
      <vt:lpstr>&gt; CURRENT RTC PLANNING EFFORTS  Neighborhood Network Plans</vt:lpstr>
      <vt:lpstr>&gt; RECENTLY COMPLETED RTC PROJECT     Oddie Wells Project</vt:lpstr>
      <vt:lpstr>&gt; CURRENT RTC PROJECT    West Fourth Street Safety</vt:lpstr>
      <vt:lpstr>&gt; CURRENT RTC PROJECT    Biggest Little Bike Network</vt:lpstr>
      <vt:lpstr>&gt; CURRENT RTC PROJECT    Sixth Street for All</vt:lpstr>
      <vt:lpstr>&gt; UPCOMING RTC SAFETY PLANNING EFFORTS    FY 2026- 2027 </vt:lpstr>
      <vt:lpstr>&gt; UPCOMING RTC SAFETY PLANNING EFFORTS    Regional Safety Action Plan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Mues</dc:creator>
  <cp:lastModifiedBy>Vanessa Lacer</cp:lastModifiedBy>
  <cp:revision>89</cp:revision>
  <cp:lastPrinted>2024-03-15T20:43:23Z</cp:lastPrinted>
  <dcterms:created xsi:type="dcterms:W3CDTF">2024-02-22T19:53:43Z</dcterms:created>
  <dcterms:modified xsi:type="dcterms:W3CDTF">2025-05-08T16:46:49Z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2024-05-17T17:47:05Z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69d5a5bc-77e9-4107-b643-a2e37d88cf0b</vt:lpwstr>
  </property>
  <property fmtid="{D5CDD505-2E9C-101B-9397-08002B2CF9AE}" pid="7" name="MSIP_Label_defa4170-0d19-0005-0004-bc88714345d2_ActionId">
    <vt:lpwstr>7d87520e-2994-47e8-86fd-a17dc69581b2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0x010100DA3D724629167C4BA7D71CC86A5F4BCC</vt:lpwstr>
  </property>
</Properties>
</file>